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58" r:id="rId4"/>
    <p:sldId id="259" r:id="rId5"/>
    <p:sldId id="260" r:id="rId6"/>
    <p:sldId id="261" r:id="rId7"/>
    <p:sldId id="264" r:id="rId8"/>
    <p:sldId id="269" r:id="rId9"/>
    <p:sldId id="267" r:id="rId10"/>
    <p:sldId id="268" r:id="rId11"/>
    <p:sldId id="270" r:id="rId12"/>
    <p:sldId id="271" r:id="rId13"/>
    <p:sldId id="272" r:id="rId14"/>
    <p:sldId id="275" r:id="rId15"/>
    <p:sldId id="276" r:id="rId16"/>
    <p:sldId id="273" r:id="rId17"/>
    <p:sldId id="274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B8D28A"/>
    <a:srgbClr val="FFEDC9"/>
    <a:srgbClr val="EAEAEA"/>
    <a:srgbClr val="FFCC66"/>
    <a:srgbClr val="FFFF99"/>
    <a:srgbClr val="DDDDD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194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00D0-5109-4881-BE66-1DCFDFFCBB8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AEACA-8A41-40DB-9E9C-F6DA9C1F1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494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00D0-5109-4881-BE66-1DCFDFFCBB8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AEACA-8A41-40DB-9E9C-F6DA9C1F1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136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00D0-5109-4881-BE66-1DCFDFFCBB8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AEACA-8A41-40DB-9E9C-F6DA9C1F1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719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00D0-5109-4881-BE66-1DCFDFFCBB8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AEACA-8A41-40DB-9E9C-F6DA9C1F1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015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00D0-5109-4881-BE66-1DCFDFFCBB8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AEACA-8A41-40DB-9E9C-F6DA9C1F1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150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00D0-5109-4881-BE66-1DCFDFFCBB8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AEACA-8A41-40DB-9E9C-F6DA9C1F1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823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00D0-5109-4881-BE66-1DCFDFFCBB8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AEACA-8A41-40DB-9E9C-F6DA9C1F1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372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00D0-5109-4881-BE66-1DCFDFFCBB8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AEACA-8A41-40DB-9E9C-F6DA9C1F1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031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00D0-5109-4881-BE66-1DCFDFFCBB8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AEACA-8A41-40DB-9E9C-F6DA9C1F1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297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00D0-5109-4881-BE66-1DCFDFFCBB8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AEACA-8A41-40DB-9E9C-F6DA9C1F1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301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00D0-5109-4881-BE66-1DCFDFFCBB8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AEACA-8A41-40DB-9E9C-F6DA9C1F1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123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00D0-5109-4881-BE66-1DCFDFFCBB8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AEACA-8A41-40DB-9E9C-F6DA9C1F1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310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ulichki.com/inkwell/text/special/history/soloviev/solovlec.htm" TargetMode="External"/><Relationship Id="rId2" Type="http://schemas.openxmlformats.org/officeDocument/2006/relationships/hyperlink" Target="http://www.kulichki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C4%EC%E8%F2%F0%E8%E9_%C8%E2%E0%ED%EE%E2%E8%F7_%C4%EE%ED%F1%EA%EE%E9" TargetMode="External"/><Relationship Id="rId5" Type="http://schemas.openxmlformats.org/officeDocument/2006/relationships/hyperlink" Target="https://ru.wikipedia.org/wiki/%CA%F3%EB%E8%EA%EE%E2%F1%EA%E0%FF_%E1%E8%F2%E2%E0" TargetMode="External"/><Relationship Id="rId4" Type="http://schemas.openxmlformats.org/officeDocument/2006/relationships/hyperlink" Target="https://ru.wikipedia.or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44735" y="0"/>
            <a:ext cx="3799265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599778" y="1340768"/>
            <a:ext cx="328917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Проект по истории на тему:</a:t>
            </a:r>
            <a:endParaRPr lang="ru-RU" sz="2800" dirty="0">
              <a:solidFill>
                <a:srgbClr val="002060"/>
              </a:solidFill>
            </a:endParaRPr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«Куликовская </a:t>
            </a:r>
            <a:r>
              <a:rPr lang="ru-RU" sz="2800" b="1" dirty="0" smtClean="0">
                <a:solidFill>
                  <a:srgbClr val="002060"/>
                </a:solidFill>
              </a:rPr>
              <a:t>битва  в исторических документах»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81212" y="3933056"/>
            <a:ext cx="32403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/>
              <a:t>Выполнил: ученик 9 класса «А»  </a:t>
            </a:r>
            <a:r>
              <a:rPr lang="ru-RU" b="1" dirty="0" smtClean="0"/>
              <a:t>Мордвинов Сергей</a:t>
            </a:r>
            <a:endParaRPr lang="ru-RU" dirty="0"/>
          </a:p>
          <a:p>
            <a:pPr algn="r"/>
            <a:r>
              <a:rPr lang="ru-RU" b="1" dirty="0"/>
              <a:t>Руководитель: учитель истории В.В. Маликова </a:t>
            </a:r>
            <a:endParaRPr lang="ru-RU" b="1" dirty="0" smtClean="0"/>
          </a:p>
          <a:p>
            <a:pPr algn="r"/>
            <a:endParaRPr lang="ru-RU" b="1" dirty="0"/>
          </a:p>
          <a:p>
            <a:pPr algn="r"/>
            <a:endParaRPr lang="ru-RU" b="1" dirty="0" smtClean="0"/>
          </a:p>
          <a:p>
            <a:pPr algn="r"/>
            <a:endParaRPr lang="ru-RU" b="1" dirty="0"/>
          </a:p>
          <a:p>
            <a:pPr algn="ctr"/>
            <a:r>
              <a:rPr lang="ru-RU" b="1" dirty="0" smtClean="0"/>
              <a:t>ГБОУ СКОШИ № 73, г. Москва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447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9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Этапы Куликовской битвы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D:\Для презентации\и\kul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88" y="902762"/>
            <a:ext cx="5558256" cy="5675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868144" y="917431"/>
            <a:ext cx="3096344" cy="2677656"/>
          </a:xfrm>
          <a:prstGeom prst="rect">
            <a:avLst/>
          </a:prstGeom>
          <a:solidFill>
            <a:srgbClr val="FFEDC9"/>
          </a:solidFill>
          <a:ln>
            <a:solidFill>
              <a:srgbClr val="FFED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858335" y="917431"/>
            <a:ext cx="310615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Бой </a:t>
            </a:r>
            <a:r>
              <a:rPr lang="ru-RU" sz="2800" dirty="0"/>
              <a:t>авангардов: рус­ских Сторожевого и Передового полка с легкой конницей Золотой Орды.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77" y="896190"/>
            <a:ext cx="5534058" cy="56824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868144" y="917431"/>
            <a:ext cx="3096344" cy="2677656"/>
          </a:xfrm>
          <a:prstGeom prst="rect">
            <a:avLst/>
          </a:prstGeom>
          <a:solidFill>
            <a:srgbClr val="FFEDC9"/>
          </a:solidFill>
          <a:ln>
            <a:solidFill>
              <a:srgbClr val="FFED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Второй этап – столкновение основных сил противника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77" y="968723"/>
            <a:ext cx="5534058" cy="560992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858335" y="917431"/>
            <a:ext cx="3106153" cy="2677656"/>
          </a:xfrm>
          <a:prstGeom prst="rect">
            <a:avLst/>
          </a:prstGeom>
          <a:solidFill>
            <a:srgbClr val="FFEDC9"/>
          </a:solidFill>
          <a:ln>
            <a:solidFill>
              <a:srgbClr val="FFED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Преследование русским резервом разбитого войска Мамая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5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B8D28A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4437112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</a:t>
            </a:r>
            <a:r>
              <a:rPr lang="ru-RU" sz="2400" dirty="0" smtClean="0"/>
              <a:t>Потери обеих </a:t>
            </a:r>
            <a:r>
              <a:rPr lang="ru-RU" sz="2400" dirty="0"/>
              <a:t>сторон были огромны. Войско Мамая как организованная сила распалось. Русское войско так­же понесло большие потери. Самого Дмитрия Ивановича нашли раненым, без сознания на поле Куликовом, очнувшись, он объехал поле и увидел тысячи погибших и раненых русских, но татар в четверо было </a:t>
            </a:r>
            <a:r>
              <a:rPr lang="ru-RU" sz="2400" dirty="0" smtClean="0"/>
              <a:t>больше – 1, 5 млн.</a:t>
            </a:r>
            <a:endParaRPr lang="ru-RU" sz="2400" dirty="0"/>
          </a:p>
        </p:txBody>
      </p:sp>
      <p:pic>
        <p:nvPicPr>
          <p:cNvPr id="5122" name="Picture 2" descr="D:\презентация\картинки\После бо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561" y="701407"/>
            <a:ext cx="6489594" cy="36255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116632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Потери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00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2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97612" y="3212976"/>
            <a:ext cx="54693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§"/>
            </a:pPr>
            <a:r>
              <a:rPr lang="ru-RU" sz="2800" dirty="0"/>
              <a:t>Война Руси против Орды была поистине всенародным делом. </a:t>
            </a:r>
            <a:r>
              <a:rPr lang="ru-RU" sz="2800" dirty="0" smtClean="0"/>
              <a:t>На </a:t>
            </a:r>
            <a:r>
              <a:rPr lang="ru-RU" sz="2800" dirty="0"/>
              <a:t>Кули­ковом поле Золотой Орде был нанесен сильнейший удар, в результате которого она неуклонно пошла к упадку.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268760"/>
            <a:ext cx="7200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§"/>
            </a:pPr>
            <a:r>
              <a:rPr lang="ru-RU" sz="2800" dirty="0"/>
              <a:t>По­беда русского народа стала примером освободительной борьбы народов против иноземных </a:t>
            </a:r>
            <a:r>
              <a:rPr lang="ru-RU" sz="2800" dirty="0" smtClean="0"/>
              <a:t>угнетателей. </a:t>
            </a:r>
            <a:r>
              <a:rPr lang="ru-RU" sz="2800" dirty="0"/>
              <a:t>В этом состоит ис­торическое значение победы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673013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Значение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2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D:\презентация\картинки\78331549_1725700_vo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9094"/>
            <a:ext cx="4303328" cy="552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48531" y="659151"/>
            <a:ext cx="4572000" cy="541686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</a:rPr>
              <a:t>Дмитрий </a:t>
            </a:r>
            <a:r>
              <a:rPr lang="ru-RU" sz="2200" b="1" dirty="0">
                <a:solidFill>
                  <a:srgbClr val="002060"/>
                </a:solidFill>
              </a:rPr>
              <a:t>Иванович Донской </a:t>
            </a:r>
            <a:r>
              <a:rPr lang="ru-RU" sz="2200" dirty="0" smtClean="0"/>
              <a:t>погребен </a:t>
            </a:r>
            <a:r>
              <a:rPr lang="ru-RU" sz="2200" dirty="0"/>
              <a:t>в Москве в </a:t>
            </a:r>
            <a:r>
              <a:rPr lang="ru-RU" sz="2200" dirty="0">
                <a:hlinkClick r:id="rId3" action="ppaction://hlinksldjump"/>
              </a:rPr>
              <a:t>Архангельском соборе Кремля</a:t>
            </a:r>
            <a:r>
              <a:rPr lang="ru-RU" sz="2200" dirty="0"/>
              <a:t>. Причислен к лику святых на Соборе в 1988 году. </a:t>
            </a:r>
            <a:endParaRPr lang="ru-RU" sz="2200" dirty="0" smtClean="0"/>
          </a:p>
          <a:p>
            <a:r>
              <a:rPr lang="ru-RU" sz="2200" dirty="0" smtClean="0"/>
              <a:t>День </a:t>
            </a:r>
            <a:r>
              <a:rPr lang="ru-RU" sz="2200" dirty="0"/>
              <a:t>памяти Дмитрия Донского 1 июня. </a:t>
            </a:r>
            <a:endParaRPr lang="ru-RU" sz="2200" dirty="0" smtClean="0"/>
          </a:p>
          <a:p>
            <a:r>
              <a:rPr lang="ru-RU" sz="2200" dirty="0" smtClean="0"/>
              <a:t>В </a:t>
            </a:r>
            <a:r>
              <a:rPr lang="ru-RU" sz="2200" dirty="0"/>
              <a:t>2002 году учрежден </a:t>
            </a:r>
            <a:r>
              <a:rPr lang="ru-RU" sz="2200" dirty="0" smtClean="0">
                <a:hlinkClick r:id="rId4" action="ppaction://hlinksldjump"/>
              </a:rPr>
              <a:t>Орден </a:t>
            </a:r>
            <a:r>
              <a:rPr lang="ru-RU" sz="2200" dirty="0">
                <a:hlinkClick r:id="rId4" action="ppaction://hlinksldjump"/>
              </a:rPr>
              <a:t>«За служение Отечеству»</a:t>
            </a:r>
            <a:r>
              <a:rPr lang="ru-RU" sz="2200" dirty="0"/>
              <a:t> в память святого великого князя Дмитрия Донского и преподобного игумена Сергия Радонежского</a:t>
            </a:r>
            <a:r>
              <a:rPr lang="ru-RU" sz="2200" dirty="0" smtClean="0"/>
              <a:t>.</a:t>
            </a:r>
          </a:p>
          <a:p>
            <a:endParaRPr lang="ru-RU" sz="2400" dirty="0" smtClean="0"/>
          </a:p>
          <a:p>
            <a:r>
              <a:rPr lang="ru-RU" sz="2000" dirty="0" smtClean="0">
                <a:hlinkClick r:id="rId5" action="ppaction://hlinksldjump"/>
              </a:rPr>
              <a:t>1.Исторические места, связанные с Куликовской битвой</a:t>
            </a:r>
            <a:r>
              <a:rPr lang="ru-RU" sz="2000" b="1" dirty="0" smtClean="0">
                <a:hlinkClick r:id="rId5" action="ppaction://hlinksldjump"/>
              </a:rPr>
              <a:t>.</a:t>
            </a:r>
            <a:endParaRPr lang="ru-RU" sz="2000" b="1" dirty="0" smtClean="0"/>
          </a:p>
          <a:p>
            <a:endParaRPr lang="ru-RU" sz="2000" b="1" dirty="0" smtClean="0"/>
          </a:p>
          <a:p>
            <a:r>
              <a:rPr lang="ru-RU" sz="2000" dirty="0" smtClean="0">
                <a:hlinkClick r:id="rId6" action="ppaction://hlinksldjump"/>
              </a:rPr>
              <a:t>2. Именем </a:t>
            </a:r>
            <a:r>
              <a:rPr lang="ru-RU" sz="2000" dirty="0">
                <a:hlinkClick r:id="rId6" action="ppaction://hlinksldjump"/>
              </a:rPr>
              <a:t>Дмитрия Донского </a:t>
            </a:r>
            <a:r>
              <a:rPr lang="ru-RU" sz="2000" dirty="0" smtClean="0">
                <a:hlinkClick r:id="rId6" action="ppaction://hlinksldjump"/>
              </a:rPr>
              <a:t>названы:</a:t>
            </a:r>
            <a:endParaRPr lang="ru-RU" sz="20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51270" y="38975"/>
            <a:ext cx="8595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Память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6158008"/>
            <a:ext cx="4303328" cy="54412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12 .10 1350 — 19. 05 1389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76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6632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Собор святого Архистратига Михаила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3675" y="4885431"/>
            <a:ext cx="40275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Собор святого Архистратига Михаила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(Архангельский собор) в Кремле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93709"/>
            <a:ext cx="4013533" cy="3941276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32068"/>
              </p:ext>
            </p:extLst>
          </p:nvPr>
        </p:nvGraphicFramePr>
        <p:xfrm>
          <a:off x="4698077" y="783868"/>
          <a:ext cx="4194402" cy="516896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097201"/>
                <a:gridCol w="2097201"/>
              </a:tblGrid>
              <a:tr h="49837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u="none" dirty="0">
                          <a:effectLst/>
                        </a:rPr>
                        <a:t>Вид с колокольни Ивана Великого</a:t>
                      </a:r>
                    </a:p>
                  </a:txBody>
                  <a:tcPr marL="63746" marR="63746" marT="31873" marB="3187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2474"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Страна</a:t>
                      </a:r>
                    </a:p>
                  </a:txBody>
                  <a:tcPr marL="63746" marR="63746" marT="31873" marB="3187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effectLst/>
                        </a:rPr>
                        <a:t>Россия</a:t>
                      </a:r>
                    </a:p>
                  </a:txBody>
                  <a:tcPr marL="63746" marR="63746" marT="31873" marB="31873" anchor="ctr"/>
                </a:tc>
              </a:tr>
              <a:tr h="292474"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Город</a:t>
                      </a:r>
                    </a:p>
                  </a:txBody>
                  <a:tcPr marL="63746" marR="63746" marT="31873" marB="3187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effectLst/>
                        </a:rPr>
                        <a:t>Москва</a:t>
                      </a:r>
                    </a:p>
                  </a:txBody>
                  <a:tcPr marL="63746" marR="63746" marT="31873" marB="31873" anchor="ctr"/>
                </a:tc>
              </a:tr>
              <a:tr h="498378"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Конфессия</a:t>
                      </a:r>
                    </a:p>
                  </a:txBody>
                  <a:tcPr marL="63746" marR="63746" marT="31873" marB="3187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effectLst/>
                        </a:rPr>
                        <a:t>Православие</a:t>
                      </a:r>
                    </a:p>
                  </a:txBody>
                  <a:tcPr marL="63746" marR="63746" marT="31873" marB="31873" anchor="ctr"/>
                </a:tc>
              </a:tr>
              <a:tr h="292474"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Епархия</a:t>
                      </a:r>
                    </a:p>
                  </a:txBody>
                  <a:tcPr marL="63746" marR="63746" marT="31873" marB="3187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effectLst/>
                        </a:rPr>
                        <a:t>Московская</a:t>
                      </a:r>
                    </a:p>
                  </a:txBody>
                  <a:tcPr marL="63746" marR="63746" marT="31873" marB="31873" anchor="ctr"/>
                </a:tc>
              </a:tr>
              <a:tr h="292474"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Тип здания</a:t>
                      </a:r>
                    </a:p>
                  </a:txBody>
                  <a:tcPr marL="63746" marR="63746" marT="31873" marB="3187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effectLst/>
                        </a:rPr>
                        <a:t>Собор</a:t>
                      </a:r>
                    </a:p>
                  </a:txBody>
                  <a:tcPr marL="63746" marR="63746" marT="31873" marB="31873" anchor="ctr"/>
                </a:tc>
              </a:tr>
              <a:tr h="498378"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Автор проекта</a:t>
                      </a:r>
                    </a:p>
                  </a:txBody>
                  <a:tcPr marL="63746" marR="63746" marT="31873" marB="3187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err="1">
                          <a:effectLst/>
                        </a:rPr>
                        <a:t>Алевиз</a:t>
                      </a:r>
                      <a:r>
                        <a:rPr lang="ru-RU" sz="1600" dirty="0">
                          <a:effectLst/>
                        </a:rPr>
                        <a:t> Новый</a:t>
                      </a:r>
                    </a:p>
                  </a:txBody>
                  <a:tcPr marL="63746" marR="63746" marT="31873" marB="31873" anchor="ctr"/>
                </a:tc>
              </a:tr>
              <a:tr h="498378"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Дата основания</a:t>
                      </a:r>
                    </a:p>
                  </a:txBody>
                  <a:tcPr marL="63746" marR="63746" marT="31873" marB="3187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</a:rPr>
                        <a:t>XVI </a:t>
                      </a:r>
                      <a:r>
                        <a:rPr lang="ru-RU" sz="1600" dirty="0">
                          <a:effectLst/>
                        </a:rPr>
                        <a:t>век</a:t>
                      </a:r>
                    </a:p>
                  </a:txBody>
                  <a:tcPr marL="63746" marR="63746" marT="31873" marB="31873" anchor="ctr"/>
                </a:tc>
              </a:tr>
              <a:tr h="498378"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Строительство</a:t>
                      </a:r>
                    </a:p>
                  </a:txBody>
                  <a:tcPr marL="63746" marR="63746" marT="31873" marB="3187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effectLst/>
                        </a:rPr>
                        <a:t>1505—1508 годы</a:t>
                      </a:r>
                    </a:p>
                  </a:txBody>
                  <a:tcPr marL="63746" marR="63746" marT="31873" marB="31873" anchor="ctr"/>
                </a:tc>
              </a:tr>
              <a:tr h="1139148"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Статус</a:t>
                      </a:r>
                    </a:p>
                  </a:txBody>
                  <a:tcPr marL="63746" marR="63746" marT="31873" marB="3187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effectLst/>
                        </a:rPr>
                        <a:t> Объект культурного наследия РФ № 7710353040</a:t>
                      </a:r>
                    </a:p>
                  </a:txBody>
                  <a:tcPr marL="63746" marR="63746" marT="31873" marB="31873" anchor="ctr"/>
                </a:tc>
              </a:tr>
              <a:tr h="292474"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Состояние</a:t>
                      </a:r>
                    </a:p>
                  </a:txBody>
                  <a:tcPr marL="63746" marR="63746" marT="31873" marB="3187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effectLst/>
                        </a:rPr>
                        <a:t>действует</a:t>
                      </a:r>
                    </a:p>
                  </a:txBody>
                  <a:tcPr marL="63746" marR="63746" marT="31873" marB="31873" anchor="ctr"/>
                </a:tc>
              </a:tr>
            </a:tbl>
          </a:graphicData>
        </a:graphic>
      </p:graphicFrame>
      <p:pic>
        <p:nvPicPr>
          <p:cNvPr id="1025" name="Picture 1" descr="Герб Росс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412626"/>
            <a:ext cx="478645" cy="526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8460432" y="6165304"/>
            <a:ext cx="683568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92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260648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ОРДЕН "ЗА СЛУЖЕНИЕ ОТЕЧЕСТВУ"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(Святых великого князя Дмитрия Донского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и Преподобного игумена Сергия Радонежского)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556792"/>
            <a:ext cx="2326071" cy="4652142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532440" y="6208934"/>
            <a:ext cx="611560" cy="649066"/>
          </a:xfrm>
          <a:prstGeom prst="actionButtonHom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42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16632"/>
            <a:ext cx="84894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Исторические места Москвы и Московской области, </a:t>
            </a:r>
            <a:r>
              <a:rPr lang="ru-RU" b="1" dirty="0">
                <a:solidFill>
                  <a:srgbClr val="C00000"/>
                </a:solidFill>
              </a:rPr>
              <a:t>связанные с Куликовской битвой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883" y="904856"/>
            <a:ext cx="4078581" cy="271517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608004" y="3135096"/>
            <a:ext cx="40785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solidFill>
                  <a:schemeClr val="bg1"/>
                </a:solidFill>
              </a:rPr>
              <a:t>Николо-Угрешский</a:t>
            </a:r>
            <a:r>
              <a:rPr lang="ru-RU" sz="2000" b="1" dirty="0" smtClean="0">
                <a:solidFill>
                  <a:schemeClr val="bg1"/>
                </a:solidFill>
              </a:rPr>
              <a:t> монастырь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294" y="3628726"/>
            <a:ext cx="3345999" cy="300538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974294" y="5691551"/>
            <a:ext cx="3345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Симонов  монастырь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Похоронены </a:t>
            </a:r>
            <a:r>
              <a:rPr lang="ru-RU" b="1" dirty="0" err="1" smtClean="0">
                <a:solidFill>
                  <a:schemeClr val="bg1"/>
                </a:solidFill>
              </a:rPr>
              <a:t>Пересвет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 </a:t>
            </a:r>
            <a:r>
              <a:rPr lang="ru-RU" b="1" dirty="0" err="1" smtClean="0">
                <a:solidFill>
                  <a:schemeClr val="bg1"/>
                </a:solidFill>
              </a:rPr>
              <a:t>Ослябля</a:t>
            </a:r>
            <a:endParaRPr lang="ru-RU" dirty="0">
              <a:solidFill>
                <a:schemeClr val="bg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77475" y="663457"/>
            <a:ext cx="4223773" cy="3553739"/>
            <a:chOff x="384231" y="3503521"/>
            <a:chExt cx="4223773" cy="2662752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862" y="3503521"/>
              <a:ext cx="3994129" cy="2662752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384231" y="5519942"/>
              <a:ext cx="4223773" cy="6226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 err="1" smtClean="0">
                  <a:solidFill>
                    <a:schemeClr val="bg1"/>
                  </a:solidFill>
                </a:rPr>
                <a:t>Спасо</a:t>
              </a:r>
              <a:r>
                <a:rPr lang="ru-RU" sz="1600" b="1" dirty="0" smtClean="0">
                  <a:solidFill>
                    <a:schemeClr val="bg1"/>
                  </a:solidFill>
                </a:rPr>
                <a:t>-Андроников монастырь</a:t>
              </a:r>
              <a:endParaRPr lang="ru-RU" sz="1600" b="1" dirty="0">
                <a:solidFill>
                  <a:schemeClr val="bg1"/>
                </a:solidFill>
              </a:endParaRPr>
            </a:p>
            <a:p>
              <a:pPr algn="ctr"/>
              <a:r>
                <a:rPr lang="ru-RU" sz="1600" b="1" dirty="0" smtClean="0">
                  <a:solidFill>
                    <a:schemeClr val="bg1"/>
                  </a:solidFill>
                </a:rPr>
                <a:t>Похоронены воины, павшие на </a:t>
              </a:r>
            </a:p>
            <a:p>
              <a:pPr algn="ctr"/>
              <a:r>
                <a:rPr lang="ru-RU" sz="1600" b="1" dirty="0" smtClean="0">
                  <a:solidFill>
                    <a:schemeClr val="bg1"/>
                  </a:solidFill>
                </a:rPr>
                <a:t>Куликовской битве</a:t>
              </a:r>
              <a:endParaRPr lang="ru-RU" sz="16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92" y="4217196"/>
            <a:ext cx="3183356" cy="229568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68587" y="6143553"/>
            <a:ext cx="31833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Троице-Сергеева лавра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Управляющая кнопка: домой 13">
            <a:hlinkClick r:id="rId6" action="ppaction://hlinksldjump" highlightClick="1"/>
          </p:cNvPr>
          <p:cNvSpPr/>
          <p:nvPr/>
        </p:nvSpPr>
        <p:spPr>
          <a:xfrm>
            <a:off x="8532441" y="6309320"/>
            <a:ext cx="611560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53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627784" y="221346"/>
            <a:ext cx="51115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Именем Дмитрия Донского названы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980728"/>
            <a:ext cx="82809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ru-RU" sz="2000" b="1" dirty="0">
                <a:solidFill>
                  <a:srgbClr val="002060"/>
                </a:solidFill>
              </a:rPr>
              <a:t>Бульвар Дмитрия Донского, Северное Бутово, Москва, </a:t>
            </a:r>
            <a:r>
              <a:rPr lang="ru-RU" sz="2000" b="1" dirty="0" smtClean="0">
                <a:solidFill>
                  <a:srgbClr val="002060"/>
                </a:solidFill>
              </a:rPr>
              <a:t>Россия</a:t>
            </a:r>
            <a:endParaRPr lang="ru-RU" sz="2000" b="1" dirty="0">
              <a:solidFill>
                <a:srgbClr val="002060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2060"/>
                </a:solidFill>
              </a:rPr>
              <a:t>Станция </a:t>
            </a:r>
            <a:r>
              <a:rPr lang="ru-RU" sz="2000" b="1" dirty="0">
                <a:solidFill>
                  <a:srgbClr val="002060"/>
                </a:solidFill>
              </a:rPr>
              <a:t>метро «Бульвар Дмитрия Донского», Северное Бутово, Серпуховско-</a:t>
            </a:r>
            <a:r>
              <a:rPr lang="ru-RU" sz="2000" b="1" dirty="0" err="1">
                <a:solidFill>
                  <a:srgbClr val="002060"/>
                </a:solidFill>
              </a:rPr>
              <a:t>Тимирязевская</a:t>
            </a:r>
            <a:r>
              <a:rPr lang="ru-RU" sz="2000" b="1" dirty="0">
                <a:solidFill>
                  <a:srgbClr val="002060"/>
                </a:solidFill>
              </a:rPr>
              <a:t> линия, Москва, </a:t>
            </a:r>
            <a:r>
              <a:rPr lang="ru-RU" sz="2000" b="1" dirty="0" smtClean="0">
                <a:solidFill>
                  <a:srgbClr val="002060"/>
                </a:solidFill>
              </a:rPr>
              <a:t>Россия</a:t>
            </a:r>
            <a:endParaRPr lang="ru-RU" sz="2000" b="1" dirty="0">
              <a:solidFill>
                <a:srgbClr val="002060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2060"/>
                </a:solidFill>
              </a:rPr>
              <a:t>Ул</a:t>
            </a:r>
            <a:r>
              <a:rPr lang="ru-RU" sz="2000" b="1" dirty="0">
                <a:solidFill>
                  <a:srgbClr val="002060"/>
                </a:solidFill>
              </a:rPr>
              <a:t>. Дмитрия Донского, Калининград, </a:t>
            </a:r>
            <a:r>
              <a:rPr lang="ru-RU" sz="2000" b="1" dirty="0" smtClean="0">
                <a:solidFill>
                  <a:srgbClr val="002060"/>
                </a:solidFill>
              </a:rPr>
              <a:t>Россия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2060"/>
                </a:solidFill>
              </a:rPr>
              <a:t>Ул</a:t>
            </a:r>
            <a:r>
              <a:rPr lang="ru-RU" sz="2000" b="1" dirty="0">
                <a:solidFill>
                  <a:srgbClr val="002060"/>
                </a:solidFill>
              </a:rPr>
              <a:t>. Дмитрия Донского, Павловский Посад, Павлово-Посадский район, Московская область, </a:t>
            </a:r>
            <a:r>
              <a:rPr lang="ru-RU" sz="2000" b="1" dirty="0" smtClean="0">
                <a:solidFill>
                  <a:srgbClr val="002060"/>
                </a:solidFill>
              </a:rPr>
              <a:t>Россия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2060"/>
                </a:solidFill>
              </a:rPr>
              <a:t>Ул</a:t>
            </a:r>
            <a:r>
              <a:rPr lang="ru-RU" sz="2000" b="1" dirty="0">
                <a:solidFill>
                  <a:srgbClr val="002060"/>
                </a:solidFill>
              </a:rPr>
              <a:t>. Дмитрия Донского, Набережная Дмитрия Донского — Коломна, Московская область, </a:t>
            </a:r>
            <a:r>
              <a:rPr lang="ru-RU" sz="2000" b="1" dirty="0" smtClean="0">
                <a:solidFill>
                  <a:srgbClr val="002060"/>
                </a:solidFill>
              </a:rPr>
              <a:t>Россия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2060"/>
                </a:solidFill>
              </a:rPr>
              <a:t>Ул</a:t>
            </a:r>
            <a:r>
              <a:rPr lang="ru-RU" sz="2000" b="1" dirty="0">
                <a:solidFill>
                  <a:srgbClr val="002060"/>
                </a:solidFill>
              </a:rPr>
              <a:t>. Дмитрия Донского, Новосибирск, </a:t>
            </a:r>
            <a:r>
              <a:rPr lang="ru-RU" sz="2000" b="1" dirty="0" smtClean="0">
                <a:solidFill>
                  <a:srgbClr val="002060"/>
                </a:solidFill>
              </a:rPr>
              <a:t>Россия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2060"/>
                </a:solidFill>
              </a:rPr>
              <a:t>Ул</a:t>
            </a:r>
            <a:r>
              <a:rPr lang="ru-RU" sz="2000" b="1" dirty="0">
                <a:solidFill>
                  <a:srgbClr val="002060"/>
                </a:solidFill>
              </a:rPr>
              <a:t>. Дмитрия Донского, Уфа, </a:t>
            </a:r>
            <a:r>
              <a:rPr lang="ru-RU" sz="2000" b="1" dirty="0" smtClean="0">
                <a:solidFill>
                  <a:srgbClr val="002060"/>
                </a:solidFill>
              </a:rPr>
              <a:t>Россия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2060"/>
                </a:solidFill>
              </a:rPr>
              <a:t>Ул</a:t>
            </a:r>
            <a:r>
              <a:rPr lang="ru-RU" sz="2000" b="1" dirty="0">
                <a:solidFill>
                  <a:srgbClr val="002060"/>
                </a:solidFill>
              </a:rPr>
              <a:t>. Дмитрия Донского, Одесса, </a:t>
            </a:r>
            <a:r>
              <a:rPr lang="ru-RU" sz="2000" b="1" dirty="0" smtClean="0">
                <a:solidFill>
                  <a:srgbClr val="002060"/>
                </a:solidFill>
              </a:rPr>
              <a:t>Украина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2060"/>
                </a:solidFill>
              </a:rPr>
              <a:t>Набережная </a:t>
            </a:r>
            <a:r>
              <a:rPr lang="ru-RU" sz="2000" b="1" dirty="0">
                <a:solidFill>
                  <a:srgbClr val="002060"/>
                </a:solidFill>
              </a:rPr>
              <a:t>Дмитрия Донского, Коломна, Московская область, </a:t>
            </a:r>
            <a:r>
              <a:rPr lang="ru-RU" sz="2000" b="1" dirty="0" smtClean="0">
                <a:solidFill>
                  <a:srgbClr val="002060"/>
                </a:solidFill>
              </a:rPr>
              <a:t>Россия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2060"/>
                </a:solidFill>
              </a:rPr>
              <a:t>Площадь </a:t>
            </a:r>
            <a:r>
              <a:rPr lang="ru-RU" sz="2000" b="1" dirty="0">
                <a:solidFill>
                  <a:srgbClr val="002060"/>
                </a:solidFill>
              </a:rPr>
              <a:t>Дмитрия Донского, Дзержинский, Московская область, </a:t>
            </a:r>
            <a:r>
              <a:rPr lang="ru-RU" sz="2000" b="1" dirty="0" smtClean="0">
                <a:solidFill>
                  <a:srgbClr val="002060"/>
                </a:solidFill>
              </a:rPr>
              <a:t>Россия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2060"/>
                </a:solidFill>
              </a:rPr>
              <a:t>АПЛ </a:t>
            </a:r>
            <a:r>
              <a:rPr lang="ru-RU" sz="2000" b="1" dirty="0">
                <a:solidFill>
                  <a:srgbClr val="002060"/>
                </a:solidFill>
              </a:rPr>
              <a:t>«Дмитрий Донской»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676456" y="6309320"/>
            <a:ext cx="467544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08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endParaRPr lang="ru-RU" sz="2000" dirty="0" smtClean="0">
              <a:solidFill>
                <a:schemeClr val="tx1"/>
              </a:solidFill>
            </a:endParaRPr>
          </a:p>
          <a:p>
            <a:pPr indent="457200"/>
            <a:endParaRPr lang="ru-RU" sz="2000" dirty="0">
              <a:solidFill>
                <a:schemeClr val="tx1"/>
              </a:solidFill>
            </a:endParaRPr>
          </a:p>
          <a:p>
            <a:pPr indent="457200"/>
            <a:endParaRPr lang="ru-RU" sz="2000" dirty="0" smtClean="0">
              <a:solidFill>
                <a:schemeClr val="tx1"/>
              </a:solidFill>
            </a:endParaRPr>
          </a:p>
          <a:p>
            <a:pPr indent="457200"/>
            <a:r>
              <a:rPr lang="ru-RU" sz="2000" dirty="0" smtClean="0">
                <a:solidFill>
                  <a:schemeClr val="tx1"/>
                </a:solidFill>
              </a:rPr>
              <a:t>  1</a:t>
            </a:r>
            <a:r>
              <a:rPr lang="ru-RU" sz="2000" dirty="0">
                <a:solidFill>
                  <a:schemeClr val="tx1"/>
                </a:solidFill>
              </a:rPr>
              <a:t>. </a:t>
            </a:r>
            <a:r>
              <a:rPr lang="ru-RU" sz="2000" dirty="0">
                <a:solidFill>
                  <a:schemeClr val="tx1"/>
                </a:solidFill>
              </a:rPr>
              <a:t>Гумилев Л.Н. Древняя Русь и Великая степь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r>
              <a:rPr lang="ru-RU" sz="2000" dirty="0"/>
              <a:t> </a:t>
            </a:r>
            <a:r>
              <a:rPr lang="ru-RU" sz="2000" dirty="0">
                <a:solidFill>
                  <a:schemeClr val="tx1"/>
                </a:solidFill>
              </a:rPr>
              <a:t>М.: Мысль., 1989. </a:t>
            </a:r>
            <a:r>
              <a:rPr lang="ru-RU" sz="2000" dirty="0" smtClean="0">
                <a:solidFill>
                  <a:schemeClr val="tx1"/>
                </a:solidFill>
              </a:rPr>
              <a:t>766 </a:t>
            </a:r>
            <a:r>
              <a:rPr lang="ru-RU" sz="2000" dirty="0">
                <a:solidFill>
                  <a:schemeClr val="tx1"/>
                </a:solidFill>
              </a:rPr>
              <a:t>с.</a:t>
            </a:r>
            <a:endParaRPr lang="ru-RU" sz="2000" dirty="0" smtClean="0">
              <a:solidFill>
                <a:schemeClr val="tx1"/>
              </a:solidFill>
            </a:endParaRPr>
          </a:p>
          <a:p>
            <a:pPr indent="457200"/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 2. </a:t>
            </a:r>
            <a:r>
              <a:rPr lang="ru-RU" sz="2000" dirty="0">
                <a:solidFill>
                  <a:schemeClr val="tx1"/>
                </a:solidFill>
              </a:rPr>
              <a:t>Кирпичников А.Н. Куликовская битва/Под ред. Б.А. Рыбакова. СПб: «Наука», 1980 г. 81 с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endParaRPr lang="ru-RU" sz="2000" dirty="0">
              <a:solidFill>
                <a:schemeClr val="tx1"/>
              </a:solidFill>
            </a:endParaRPr>
          </a:p>
          <a:p>
            <a:pPr indent="457200"/>
            <a:r>
              <a:rPr lang="ru-RU" sz="2000" dirty="0" smtClean="0">
                <a:solidFill>
                  <a:schemeClr val="tx1"/>
                </a:solidFill>
              </a:rPr>
              <a:t>  3. Лихачев </a:t>
            </a:r>
            <a:r>
              <a:rPr lang="ru-RU" sz="2000" dirty="0">
                <a:solidFill>
                  <a:schemeClr val="tx1"/>
                </a:solidFill>
              </a:rPr>
              <a:t>Д. С. </a:t>
            </a:r>
            <a:r>
              <a:rPr lang="ru-RU" sz="2000" dirty="0" smtClean="0">
                <a:solidFill>
                  <a:schemeClr val="tx1"/>
                </a:solidFill>
              </a:rPr>
              <a:t>Сказания </a:t>
            </a:r>
            <a:r>
              <a:rPr lang="ru-RU" sz="2000" dirty="0">
                <a:solidFill>
                  <a:schemeClr val="tx1"/>
                </a:solidFill>
              </a:rPr>
              <a:t>и повести о Куликовской </a:t>
            </a:r>
            <a:r>
              <a:rPr lang="ru-RU" sz="2000" dirty="0" smtClean="0">
                <a:solidFill>
                  <a:schemeClr val="tx1"/>
                </a:solidFill>
              </a:rPr>
              <a:t>битве. СПб.: Наука, </a:t>
            </a:r>
            <a:r>
              <a:rPr lang="ru-RU" sz="2000" dirty="0">
                <a:solidFill>
                  <a:schemeClr val="tx1"/>
                </a:solidFill>
              </a:rPr>
              <a:t>1982 г</a:t>
            </a:r>
            <a:r>
              <a:rPr lang="ru-RU" sz="2000" dirty="0" smtClean="0">
                <a:solidFill>
                  <a:schemeClr val="tx1"/>
                </a:solidFill>
              </a:rPr>
              <a:t>. 292  с.</a:t>
            </a:r>
          </a:p>
          <a:p>
            <a:pPr indent="457200"/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 4. Соловьев </a:t>
            </a:r>
            <a:r>
              <a:rPr lang="ru-RU" sz="2000" dirty="0">
                <a:solidFill>
                  <a:schemeClr val="tx1"/>
                </a:solidFill>
              </a:rPr>
              <a:t>С.М. История России с древнейших </a:t>
            </a:r>
            <a:r>
              <a:rPr lang="ru-RU" sz="2000" dirty="0" smtClean="0">
                <a:solidFill>
                  <a:schemeClr val="tx1"/>
                </a:solidFill>
              </a:rPr>
              <a:t>времен/[Электронный  ресурс]// сайт </a:t>
            </a:r>
            <a:r>
              <a:rPr lang="en-US" sz="2000" dirty="0" smtClean="0">
                <a:solidFill>
                  <a:schemeClr val="tx1"/>
                </a:solidFill>
                <a:hlinkClick r:id="rId2"/>
              </a:rPr>
              <a:t>http</a:t>
            </a:r>
            <a:r>
              <a:rPr lang="en-US" sz="2000" dirty="0">
                <a:solidFill>
                  <a:schemeClr val="tx1"/>
                </a:solidFill>
                <a:hlinkClick r:id="rId2"/>
              </a:rPr>
              <a:t>://</a:t>
            </a:r>
            <a:r>
              <a:rPr lang="en-US" sz="2000" dirty="0" smtClean="0">
                <a:solidFill>
                  <a:schemeClr val="tx1"/>
                </a:solidFill>
                <a:hlinkClick r:id="rId2"/>
              </a:rPr>
              <a:t>www.kulichki.com</a:t>
            </a:r>
            <a:r>
              <a:rPr lang="ru-RU" sz="2000" dirty="0" smtClean="0">
                <a:solidFill>
                  <a:schemeClr val="tx1"/>
                </a:solidFill>
              </a:rPr>
              <a:t> – </a:t>
            </a:r>
            <a:r>
              <a:rPr lang="en-US" sz="2000" dirty="0" smtClean="0">
                <a:solidFill>
                  <a:schemeClr val="tx1"/>
                </a:solidFill>
              </a:rPr>
              <a:t>URL</a:t>
            </a:r>
            <a:r>
              <a:rPr lang="ru-RU" sz="2000" dirty="0" smtClean="0">
                <a:solidFill>
                  <a:schemeClr val="tx1"/>
                </a:solidFill>
              </a:rPr>
              <a:t>: </a:t>
            </a:r>
            <a:r>
              <a:rPr lang="en-US" sz="2000" dirty="0">
                <a:solidFill>
                  <a:schemeClr val="tx1"/>
                </a:solidFill>
                <a:hlinkClick r:id="rId3"/>
              </a:rPr>
              <a:t>http://</a:t>
            </a:r>
            <a:r>
              <a:rPr lang="en-US" sz="2000" dirty="0" smtClean="0">
                <a:solidFill>
                  <a:schemeClr val="tx1"/>
                </a:solidFill>
                <a:hlinkClick r:id="rId3"/>
              </a:rPr>
              <a:t>www.kulichki.com/inkwell/text/special/history/soloviev/solovlec.htm</a:t>
            </a:r>
            <a:r>
              <a:rPr lang="ru-RU" sz="2000" dirty="0" smtClean="0">
                <a:solidFill>
                  <a:schemeClr val="tx1"/>
                </a:solidFill>
              </a:rPr>
              <a:t> (дата обращения 13.02.2012 г.)</a:t>
            </a:r>
            <a:endParaRPr lang="ru-RU" sz="2000" dirty="0"/>
          </a:p>
          <a:p>
            <a:pPr indent="457200"/>
            <a:r>
              <a:rPr lang="ru-RU" sz="2000" dirty="0" smtClean="0">
                <a:solidFill>
                  <a:schemeClr val="tx1"/>
                </a:solidFill>
              </a:rPr>
              <a:t>5. Щербаков</a:t>
            </a:r>
            <a:r>
              <a:rPr lang="ru-RU" sz="2000" dirty="0">
                <a:solidFill>
                  <a:schemeClr val="tx1"/>
                </a:solidFill>
              </a:rPr>
              <a:t> А.</a:t>
            </a:r>
            <a:r>
              <a:rPr lang="ru-RU" sz="2000" dirty="0" smtClean="0">
                <a:solidFill>
                  <a:schemeClr val="tx1"/>
                </a:solidFill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</a:rPr>
              <a:t>Дзысь</a:t>
            </a:r>
            <a:r>
              <a:rPr lang="ru-RU" sz="2000" dirty="0">
                <a:solidFill>
                  <a:schemeClr val="tx1"/>
                </a:solidFill>
              </a:rPr>
              <a:t> И.</a:t>
            </a:r>
            <a:r>
              <a:rPr lang="ru-RU" sz="2000" dirty="0" smtClean="0">
                <a:solidFill>
                  <a:schemeClr val="tx1"/>
                </a:solidFill>
              </a:rPr>
              <a:t> Куликовская битва. </a:t>
            </a:r>
            <a:r>
              <a:rPr lang="ru-RU" sz="2000" dirty="0" err="1" smtClean="0">
                <a:solidFill>
                  <a:schemeClr val="tx1"/>
                </a:solidFill>
              </a:rPr>
              <a:t>Экспринт</a:t>
            </a:r>
            <a:r>
              <a:rPr lang="ru-RU" sz="2000" dirty="0" smtClean="0">
                <a:solidFill>
                  <a:schemeClr val="tx1"/>
                </a:solidFill>
              </a:rPr>
              <a:t>, </a:t>
            </a:r>
            <a:r>
              <a:rPr lang="ru-RU" sz="2000" dirty="0">
                <a:solidFill>
                  <a:schemeClr val="tx1"/>
                </a:solidFill>
              </a:rPr>
              <a:t>2001 г</a:t>
            </a:r>
            <a:r>
              <a:rPr lang="ru-RU" sz="2000" dirty="0" smtClean="0">
                <a:solidFill>
                  <a:schemeClr val="tx1"/>
                </a:solidFill>
              </a:rPr>
              <a:t>. 17 с. </a:t>
            </a:r>
          </a:p>
          <a:p>
            <a:pPr indent="457200"/>
            <a:r>
              <a:rPr lang="ru-RU" sz="2000" dirty="0" smtClean="0">
                <a:solidFill>
                  <a:schemeClr val="tx1"/>
                </a:solidFill>
              </a:rPr>
              <a:t>6. Википедия. Электронный  ресурс/ сайт </a:t>
            </a:r>
            <a:r>
              <a:rPr lang="en-US" sz="2000" dirty="0">
                <a:solidFill>
                  <a:schemeClr val="tx1"/>
                </a:solidFill>
                <a:hlinkClick r:id="rId4"/>
              </a:rPr>
              <a:t>https://</a:t>
            </a:r>
            <a:r>
              <a:rPr lang="en-US" sz="2000" dirty="0" smtClean="0">
                <a:solidFill>
                  <a:schemeClr val="tx1"/>
                </a:solidFill>
                <a:hlinkClick r:id="rId4"/>
              </a:rPr>
              <a:t>ru.wikipedia.org</a:t>
            </a:r>
            <a:r>
              <a:rPr lang="ru-RU" sz="2000" dirty="0" smtClean="0">
                <a:solidFill>
                  <a:schemeClr val="tx1"/>
                </a:solidFill>
              </a:rPr>
              <a:t> – </a:t>
            </a:r>
            <a:r>
              <a:rPr lang="en-US" sz="2000" dirty="0" smtClean="0">
                <a:solidFill>
                  <a:schemeClr val="tx1"/>
                </a:solidFill>
              </a:rPr>
              <a:t>URL</a:t>
            </a:r>
            <a:r>
              <a:rPr lang="ru-RU" sz="2000" dirty="0" smtClean="0">
                <a:solidFill>
                  <a:schemeClr val="tx1"/>
                </a:solidFill>
              </a:rPr>
              <a:t>: </a:t>
            </a:r>
            <a:r>
              <a:rPr lang="en-US" sz="2000" dirty="0">
                <a:solidFill>
                  <a:schemeClr val="tx1"/>
                </a:solidFill>
                <a:hlinkClick r:id="rId5"/>
              </a:rPr>
              <a:t>https://ru.wikipedia.org/wiki/%CA%F3%EB%E8%EA%EE%E2%F1%EA%E0%FF_%</a:t>
            </a:r>
            <a:r>
              <a:rPr lang="en-US" sz="2000" dirty="0" smtClean="0">
                <a:solidFill>
                  <a:schemeClr val="tx1"/>
                </a:solidFill>
                <a:hlinkClick r:id="rId5"/>
              </a:rPr>
              <a:t>E1%E8%F2%E2%E0</a:t>
            </a:r>
            <a:r>
              <a:rPr lang="ru-RU" sz="2000" dirty="0" smtClean="0">
                <a:solidFill>
                  <a:schemeClr val="tx1"/>
                </a:solidFill>
              </a:rPr>
              <a:t> (</a:t>
            </a:r>
            <a:r>
              <a:rPr lang="ru-RU" sz="2000" dirty="0">
                <a:solidFill>
                  <a:schemeClr val="tx1"/>
                </a:solidFill>
              </a:rPr>
              <a:t>дата обращения </a:t>
            </a:r>
            <a:r>
              <a:rPr lang="ru-RU" sz="2000" dirty="0" smtClean="0">
                <a:solidFill>
                  <a:schemeClr val="tx1"/>
                </a:solidFill>
              </a:rPr>
              <a:t>16.02.2012 </a:t>
            </a:r>
            <a:r>
              <a:rPr lang="ru-RU" sz="2000" dirty="0">
                <a:solidFill>
                  <a:schemeClr val="tx1"/>
                </a:solidFill>
              </a:rPr>
              <a:t>г</a:t>
            </a:r>
            <a:r>
              <a:rPr lang="ru-RU" sz="2000" dirty="0" smtClean="0">
                <a:solidFill>
                  <a:schemeClr val="tx1"/>
                </a:solidFill>
              </a:rPr>
              <a:t>.)</a:t>
            </a:r>
          </a:p>
          <a:p>
            <a:pPr indent="457200"/>
            <a:r>
              <a:rPr lang="ru-RU" sz="2000" dirty="0" smtClean="0">
                <a:solidFill>
                  <a:schemeClr val="tx1"/>
                </a:solidFill>
              </a:rPr>
              <a:t>7. </a:t>
            </a:r>
            <a:r>
              <a:rPr lang="ru-RU" sz="2000" dirty="0">
                <a:solidFill>
                  <a:schemeClr val="tx1"/>
                </a:solidFill>
              </a:rPr>
              <a:t>Википедия. Электронный  ресурс/ сайт </a:t>
            </a:r>
            <a:r>
              <a:rPr lang="en-US" sz="2000" dirty="0">
                <a:solidFill>
                  <a:schemeClr val="tx1"/>
                </a:solidFill>
                <a:hlinkClick r:id="rId4"/>
              </a:rPr>
              <a:t>https://ru.wikipedia.org</a:t>
            </a:r>
            <a:r>
              <a:rPr lang="ru-RU" sz="2000" dirty="0">
                <a:solidFill>
                  <a:schemeClr val="tx1"/>
                </a:solidFill>
              </a:rPr>
              <a:t> – </a:t>
            </a:r>
            <a:r>
              <a:rPr lang="en-US" sz="2000" dirty="0">
                <a:solidFill>
                  <a:schemeClr val="tx1"/>
                </a:solidFill>
              </a:rPr>
              <a:t>URL</a:t>
            </a:r>
            <a:r>
              <a:rPr lang="ru-RU" sz="2000" dirty="0">
                <a:solidFill>
                  <a:schemeClr val="tx1"/>
                </a:solidFill>
              </a:rPr>
              <a:t>: </a:t>
            </a:r>
            <a:endParaRPr lang="ru-RU" sz="2000" dirty="0"/>
          </a:p>
          <a:p>
            <a:pPr indent="457200"/>
            <a:r>
              <a:rPr lang="en-US" sz="2000" dirty="0" smtClean="0">
                <a:solidFill>
                  <a:schemeClr val="tx1"/>
                </a:solidFill>
                <a:hlinkClick r:id="rId6"/>
              </a:rPr>
              <a:t>https</a:t>
            </a:r>
            <a:r>
              <a:rPr lang="en-US" sz="2000" dirty="0">
                <a:solidFill>
                  <a:schemeClr val="tx1"/>
                </a:solidFill>
                <a:hlinkClick r:id="rId6"/>
              </a:rPr>
              <a:t>://ru.wikipedia.org/wiki/%C4%EC%E8%F2%F0%E8%E9_%C8%E2%E0%ED%EE%E2%E8%F7_%</a:t>
            </a:r>
            <a:r>
              <a:rPr lang="en-US" sz="2000" dirty="0" smtClean="0">
                <a:solidFill>
                  <a:schemeClr val="tx1"/>
                </a:solidFill>
                <a:hlinkClick r:id="rId6"/>
              </a:rPr>
              <a:t>C4%EE%ED%F1%EA%EE%E9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(дата обращения </a:t>
            </a:r>
            <a:r>
              <a:rPr lang="ru-RU" sz="2000" dirty="0" smtClean="0">
                <a:solidFill>
                  <a:schemeClr val="tx1"/>
                </a:solidFill>
              </a:rPr>
              <a:t>18.02.2012 </a:t>
            </a:r>
            <a:r>
              <a:rPr lang="ru-RU" sz="2000" dirty="0">
                <a:solidFill>
                  <a:schemeClr val="tx1"/>
                </a:solidFill>
              </a:rPr>
              <a:t>г.)</a:t>
            </a:r>
          </a:p>
          <a:p>
            <a:pPr indent="457200"/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 smtClean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445713"/>
            <a:ext cx="5055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Список использованной литературы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793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179512" y="188640"/>
            <a:ext cx="8640960" cy="6552728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58521" y="1232210"/>
            <a:ext cx="82329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Цель</a:t>
            </a:r>
            <a:r>
              <a:rPr lang="ru-RU" sz="2800" dirty="0" smtClean="0"/>
              <a:t> – стремление </a:t>
            </a:r>
            <a:r>
              <a:rPr lang="ru-RU" sz="2800" dirty="0"/>
              <a:t>разобраться в событиях, произошедших на самом деле в 1380-1381 гг.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8521" y="2204864"/>
            <a:ext cx="792088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Задачи</a:t>
            </a:r>
            <a:r>
              <a:rPr lang="ru-RU" sz="2800" b="1" dirty="0"/>
              <a:t>:</a:t>
            </a:r>
          </a:p>
          <a:p>
            <a:pPr lvl="0"/>
            <a:r>
              <a:rPr lang="ru-RU" sz="2800" dirty="0" smtClean="0"/>
              <a:t>1. Проанализировать </a:t>
            </a:r>
            <a:r>
              <a:rPr lang="ru-RU" sz="2800" dirty="0"/>
              <a:t>имеющиеся сведения о Куликовской битве.</a:t>
            </a:r>
          </a:p>
          <a:p>
            <a:pPr lvl="0"/>
            <a:r>
              <a:rPr lang="ru-RU" sz="2800" dirty="0" smtClean="0"/>
              <a:t>2. Рассмотреть </a:t>
            </a:r>
            <a:r>
              <a:rPr lang="ru-RU" sz="2800" dirty="0"/>
              <a:t>Куликовскую битву как первый этап освободительной борьбы русского народа.</a:t>
            </a:r>
          </a:p>
          <a:p>
            <a:pPr lvl="0"/>
            <a:r>
              <a:rPr lang="ru-RU" sz="2800" dirty="0" smtClean="0"/>
              <a:t>3. Рассмотреть </a:t>
            </a:r>
            <a:r>
              <a:rPr lang="ru-RU" sz="2800" dirty="0"/>
              <a:t>Куликовскую битву в тесной взаимосвязи с мощными мировыми процессами того времени.</a:t>
            </a:r>
          </a:p>
          <a:p>
            <a:r>
              <a:rPr lang="ru-RU" b="1" dirty="0"/>
              <a:t> 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35296" y="332656"/>
            <a:ext cx="19902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О проекте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314" y="5229200"/>
            <a:ext cx="2669687" cy="151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7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71600" y="1196752"/>
            <a:ext cx="76328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§"/>
            </a:pPr>
            <a:r>
              <a:rPr lang="ru-RU" sz="2800" dirty="0" smtClean="0"/>
              <a:t>Введение</a:t>
            </a:r>
            <a:r>
              <a:rPr lang="ru-RU" sz="2800" dirty="0"/>
              <a:t>.</a:t>
            </a:r>
            <a:r>
              <a:rPr lang="ru-RU" sz="2800" dirty="0" smtClean="0"/>
              <a:t> 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800" dirty="0" smtClean="0"/>
              <a:t>Глава 1 о княжении Дмитрия Донского.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800" dirty="0" smtClean="0"/>
              <a:t>Глава 2 об исследовании причин Куликовской битвы. 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800" dirty="0" smtClean="0"/>
              <a:t>Глава 3 – этапы битвы.</a:t>
            </a:r>
            <a:endParaRPr lang="ru-RU" sz="2800" dirty="0"/>
          </a:p>
          <a:p>
            <a:pPr marL="457200" indent="-457200">
              <a:buFont typeface="Wingdings" pitchFamily="2" charset="2"/>
              <a:buChar char="§"/>
            </a:pPr>
            <a:r>
              <a:rPr lang="ru-RU" sz="2800" dirty="0" smtClean="0"/>
              <a:t>Глава 4 об историческом значении Куликовской битвы.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800" dirty="0" smtClean="0"/>
              <a:t>Заключение.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800" dirty="0" smtClean="0"/>
              <a:t>Список литературы.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800" dirty="0" smtClean="0"/>
              <a:t>Приложение – презентация.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47864" y="611977"/>
            <a:ext cx="35707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Структура проекта 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38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55375"/>
            <a:ext cx="3384376" cy="45447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3850494" y="1039707"/>
            <a:ext cx="511399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</a:rPr>
              <a:t>     Дмитрий Иванович, прозванный </a:t>
            </a:r>
            <a:r>
              <a:rPr lang="ru-RU" sz="2200" b="1" dirty="0">
                <a:solidFill>
                  <a:srgbClr val="002060"/>
                </a:solidFill>
              </a:rPr>
              <a:t>Донским</a:t>
            </a:r>
            <a:r>
              <a:rPr lang="ru-RU" sz="2200" dirty="0"/>
              <a:t> за победу в Куликовской битве — князь Московский с 1359 и великий князь Владимирский с 1363. Сын князя Ивана II </a:t>
            </a:r>
            <a:r>
              <a:rPr lang="ru-RU" sz="2200" dirty="0" smtClean="0"/>
              <a:t>Красного, внук князя Ивана </a:t>
            </a:r>
            <a:r>
              <a:rPr lang="ru-RU" sz="2200" dirty="0" err="1" smtClean="0"/>
              <a:t>Калиты</a:t>
            </a:r>
            <a:r>
              <a:rPr lang="ru-RU" sz="2200" dirty="0" smtClean="0"/>
              <a:t>. </a:t>
            </a:r>
          </a:p>
          <a:p>
            <a:pPr algn="ctr"/>
            <a:r>
              <a:rPr lang="ru-RU" sz="2200" b="1" dirty="0" smtClean="0"/>
              <a:t>В период правления Дмитрий Иванович: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200" dirty="0" smtClean="0"/>
              <a:t>продолжил политику объединения русских земель с центром в городе Москве.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200" dirty="0" smtClean="0"/>
              <a:t>одерживал победы </a:t>
            </a:r>
            <a:r>
              <a:rPr lang="ru-RU" sz="2200" dirty="0"/>
              <a:t>над Золотой Ордой </a:t>
            </a:r>
            <a:endParaRPr lang="ru-RU" sz="220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ru-RU" sz="2200" dirty="0" smtClean="0"/>
              <a:t>сумел </a:t>
            </a:r>
            <a:r>
              <a:rPr lang="ru-RU" sz="2200" dirty="0"/>
              <a:t>расширить границы русского государства, присоединив Тверь, Рязань и </a:t>
            </a:r>
            <a:r>
              <a:rPr lang="ru-RU" sz="2200" dirty="0" smtClean="0"/>
              <a:t>Литву и др. </a:t>
            </a:r>
            <a:endParaRPr lang="ru-RU" sz="2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5765194"/>
            <a:ext cx="3240360" cy="54412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765194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12 .10 1350</a:t>
            </a:r>
            <a:r>
              <a:rPr lang="ru-RU" sz="2000" b="1" dirty="0"/>
              <a:t> </a:t>
            </a:r>
            <a:r>
              <a:rPr lang="ru-RU" sz="2000" b="1" dirty="0" smtClean="0"/>
              <a:t>— 19. 05 1389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61545" y="260647"/>
            <a:ext cx="57615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Княжение Дмитрия Ивановича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33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DDDD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6599" y="188640"/>
            <a:ext cx="87849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Причины Куликовской битвы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872603"/>
            <a:ext cx="50757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Подготовка </a:t>
            </a:r>
            <a:r>
              <a:rPr lang="ru-RU" sz="2400" dirty="0"/>
              <a:t>Мамая к нападению на Русь вместе с Рязанским князем Олегом  и Литовскими князем Ягайло в ответ на отказ князем Дмитрием Ивановичем платить дань в нужном размере. </a:t>
            </a:r>
            <a:endParaRPr lang="ru-RU" sz="2400" dirty="0" smtClean="0"/>
          </a:p>
          <a:p>
            <a:r>
              <a:rPr lang="ru-RU" sz="2400" dirty="0" smtClean="0"/>
              <a:t>Они рассчитывали, что Дмитрий Иванович испугается и сбежит, оставив московский престол им.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00" y="863548"/>
            <a:ext cx="3459296" cy="35484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6600" y="4562547"/>
            <a:ext cx="86412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Но Дмитрий Иванович, узнав об этом, стал немедленно собирать войска, послал за полками и князьями ростовским, ярославским, суздальским, смоленским, </a:t>
            </a:r>
            <a:r>
              <a:rPr lang="ru-RU" sz="2400" dirty="0" err="1" smtClean="0"/>
              <a:t>белозёрским</a:t>
            </a:r>
            <a:r>
              <a:rPr lang="ru-RU" sz="2400" dirty="0" smtClean="0"/>
              <a:t>.</a:t>
            </a:r>
            <a:r>
              <a:rPr lang="ru-RU" sz="2400" dirty="0" smtClean="0">
                <a:solidFill>
                  <a:srgbClr val="000000"/>
                </a:solidFill>
                <a:effectLst/>
                <a:ea typeface="Times New Roman"/>
              </a:rPr>
              <a:t> Было собрано в1380 году собрал огромной войско - 150 </a:t>
            </a:r>
            <a:r>
              <a:rPr lang="ru-RU" sz="2400" dirty="0" err="1" smtClean="0">
                <a:solidFill>
                  <a:srgbClr val="000000"/>
                </a:solidFill>
                <a:effectLst/>
                <a:ea typeface="Times New Roman"/>
              </a:rPr>
              <a:t>тыс.чел</a:t>
            </a:r>
            <a:r>
              <a:rPr lang="ru-RU" sz="2400" dirty="0" smtClean="0">
                <a:solidFill>
                  <a:srgbClr val="000000"/>
                </a:solidFill>
                <a:effectLst/>
                <a:ea typeface="Times New Roman"/>
              </a:rPr>
              <a:t>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3919591"/>
            <a:ext cx="170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Хан Мамай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11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23" y="865002"/>
            <a:ext cx="4267200" cy="307848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6252" y="260648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Благословление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876" y="2803994"/>
            <a:ext cx="2898271" cy="3906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06252" y="4728919"/>
            <a:ext cx="48965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  Вместе с Дмитрием Ивановичем отпустил в поход двух монахов-богатырей  - </a:t>
            </a:r>
            <a:r>
              <a:rPr lang="ru-RU" sz="2200" dirty="0" err="1" smtClean="0"/>
              <a:t>Пересвета</a:t>
            </a:r>
            <a:r>
              <a:rPr lang="ru-RU" sz="2200" dirty="0" smtClean="0"/>
              <a:t> и </a:t>
            </a:r>
            <a:r>
              <a:rPr lang="ru-RU" sz="2200" dirty="0" err="1" smtClean="0"/>
              <a:t>Ослобля</a:t>
            </a:r>
            <a:r>
              <a:rPr lang="ru-RU" sz="2200" dirty="0" smtClean="0"/>
              <a:t>.</a:t>
            </a:r>
            <a:endParaRPr lang="ru-RU" sz="2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49953" y="3943482"/>
            <a:ext cx="4257569" cy="63537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9953" y="3932530"/>
            <a:ext cx="4257569" cy="646331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Сергий Радонежский благословляет Дмитрия Донского 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95943" y="865002"/>
            <a:ext cx="41252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Перед выступлением из Москвы великий князь отправился в Троицкий монастырь к Сергию Радонежскому, который  благословил Дмитрия на войну, обещая победу.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5661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презентация\картинки\Куликово пол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71571"/>
            <a:ext cx="8208912" cy="341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3957970"/>
            <a:ext cx="77658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Куликово поле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0992" y="4509384"/>
            <a:ext cx="84934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effectLst/>
                <a:ea typeface="Times New Roman"/>
              </a:rPr>
              <a:t>   Местность представляла ровную поверхность, изрезанную небольши­ми речками и пролесками.  </a:t>
            </a:r>
          </a:p>
          <a:p>
            <a:r>
              <a:rPr lang="ru-RU" sz="2800" dirty="0" smtClean="0">
                <a:solidFill>
                  <a:srgbClr val="000000"/>
                </a:solidFill>
                <a:effectLst/>
                <a:ea typeface="Times New Roman"/>
              </a:rPr>
              <a:t>   </a:t>
            </a:r>
            <a:r>
              <a:rPr lang="ru-RU" sz="2800" dirty="0" smtClean="0"/>
              <a:t>Кули­ково </a:t>
            </a:r>
            <a:r>
              <a:rPr lang="ru-RU" sz="2800" dirty="0"/>
              <a:t>поле являлось довольно хорошей оборонительной позицией для русских </a:t>
            </a:r>
            <a:r>
              <a:rPr lang="ru-RU" sz="2800" dirty="0" smtClean="0"/>
              <a:t>войск.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60648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Куликово поле 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91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D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3" descr="D:\Для презентации\и\kb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918" y="859811"/>
            <a:ext cx="5454179" cy="356402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552" y="4602839"/>
            <a:ext cx="8352928" cy="20313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4672073"/>
            <a:ext cx="83529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effectLst/>
                <a:ea typeface="Times New Roman"/>
              </a:rPr>
              <a:t>     С запада и северо-запада его прикрывала р. </a:t>
            </a:r>
            <a:r>
              <a:rPr lang="ru-RU" dirty="0" err="1" smtClean="0">
                <a:solidFill>
                  <a:srgbClr val="000000"/>
                </a:solidFill>
                <a:effectLst/>
                <a:ea typeface="Times New Roman"/>
              </a:rPr>
              <a:t>Непрядва</a:t>
            </a:r>
            <a:r>
              <a:rPr lang="ru-RU" dirty="0" smtClean="0">
                <a:solidFill>
                  <a:srgbClr val="000000"/>
                </a:solidFill>
                <a:effectLst/>
                <a:ea typeface="Times New Roman"/>
              </a:rPr>
              <a:t> (приток Дона), в которую впадали Верхний, Средний и Нижний </a:t>
            </a:r>
            <a:r>
              <a:rPr lang="ru-RU" dirty="0" err="1" smtClean="0">
                <a:solidFill>
                  <a:srgbClr val="000000"/>
                </a:solidFill>
                <a:effectLst/>
                <a:ea typeface="Times New Roman"/>
              </a:rPr>
              <a:t>Дубяки</a:t>
            </a:r>
            <a:r>
              <a:rPr lang="ru-RU" dirty="0" smtClean="0">
                <a:solidFill>
                  <a:srgbClr val="000000"/>
                </a:solidFill>
                <a:effectLst/>
                <a:ea typeface="Times New Roman"/>
              </a:rPr>
              <a:t>. С севера позицию ограничи­вала р. Дон, а с востока – речка Смолка, за которой рас­полагался лес, носивший название Зеленая Дубрава. Ниже в Смолку впадала речка </a:t>
            </a:r>
            <a:r>
              <a:rPr lang="ru-RU" dirty="0" err="1" smtClean="0">
                <a:solidFill>
                  <a:srgbClr val="000000"/>
                </a:solidFill>
                <a:effectLst/>
                <a:ea typeface="Times New Roman"/>
              </a:rPr>
              <a:t>Курца</a:t>
            </a:r>
            <a:r>
              <a:rPr lang="ru-RU" dirty="0" smtClean="0">
                <a:solidFill>
                  <a:srgbClr val="000000"/>
                </a:solidFill>
                <a:effectLst/>
                <a:ea typeface="Times New Roman"/>
              </a:rPr>
              <a:t>. Таким образом, северная часть Куликова поля составляла четырехугольник, откры­тый с юга и защищенный с трех сторон естественными препятствиями, исключавшими возможность проведения обходных маневров.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6632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Расположение русских войск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918" y="720344"/>
            <a:ext cx="5823434" cy="395172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Прямоугольник 7"/>
          <p:cNvSpPr/>
          <p:nvPr/>
        </p:nvSpPr>
        <p:spPr>
          <a:xfrm>
            <a:off x="539552" y="4293096"/>
            <a:ext cx="8352928" cy="24103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</a:rPr>
              <a:t>В центре построения русских войск находился Большой полк. Перед ним расположились Сторожевой и передовой полки. Сзади стал Запасный полк. Фланги прикрывали полки Правой и Левой Руки. В зеленой дубраве  расположился Засадный полк под командованием Дмитрия </a:t>
            </a:r>
            <a:r>
              <a:rPr lang="ru-RU" sz="2000" dirty="0" err="1" smtClean="0">
                <a:solidFill>
                  <a:schemeClr val="tx1"/>
                </a:solidFill>
              </a:rPr>
              <a:t>Боброка</a:t>
            </a:r>
            <a:r>
              <a:rPr lang="ru-RU" sz="2000" dirty="0" smtClean="0">
                <a:solidFill>
                  <a:schemeClr val="tx1"/>
                </a:solidFill>
              </a:rPr>
              <a:t> Волынского и князя Владимира Серпуховского. Дмитрий Иванович расположил русские войска таким образом, чтобы монголы не смогли использовать свою главную ударную силу – конницу, вынудив Мамая атаковать передовые русские полки в лоб. 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0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245561" cy="6858000"/>
          </a:xfrm>
          <a:prstGeom prst="rect">
            <a:avLst/>
          </a:prstGeom>
          <a:solidFill>
            <a:srgbClr val="EAEAE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D:\презентация\картинки\Пересвет и Челубей, перед Куликовской битвой(поединок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65" y="980728"/>
            <a:ext cx="4408543" cy="391321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Вертикальный свиток 6"/>
          <p:cNvSpPr/>
          <p:nvPr/>
        </p:nvSpPr>
        <p:spPr>
          <a:xfrm>
            <a:off x="4162369" y="980728"/>
            <a:ext cx="5544616" cy="5544616"/>
          </a:xfrm>
          <a:prstGeom prst="verticalScroll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866456" y="1772816"/>
            <a:ext cx="435597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 smtClean="0"/>
              <a:t>Перед началом битвы </a:t>
            </a:r>
          </a:p>
          <a:p>
            <a:r>
              <a:rPr lang="ru-RU" sz="3000" dirty="0" smtClean="0"/>
              <a:t>по традиции состоялся поединок между богатырями </a:t>
            </a:r>
            <a:r>
              <a:rPr lang="ru-RU" sz="3000" dirty="0" err="1" smtClean="0"/>
              <a:t>Пересветом</a:t>
            </a:r>
            <a:r>
              <a:rPr lang="ru-RU" sz="3000" dirty="0" smtClean="0"/>
              <a:t> и </a:t>
            </a:r>
            <a:r>
              <a:rPr lang="ru-RU" sz="3000" dirty="0" err="1" smtClean="0"/>
              <a:t>Челубеем</a:t>
            </a:r>
            <a:r>
              <a:rPr lang="ru-RU" sz="3000" dirty="0" smtClean="0"/>
              <a:t>, который предопределял исход битвы. Но оба богатыря упали замертво – исход битвы был </a:t>
            </a:r>
            <a:r>
              <a:rPr lang="ru-RU" sz="3000" dirty="0" err="1" smtClean="0"/>
              <a:t>неопределен</a:t>
            </a:r>
            <a:r>
              <a:rPr lang="ru-RU" sz="3000" dirty="0" smtClean="0"/>
              <a:t>.</a:t>
            </a:r>
            <a:endParaRPr lang="ru-RU" sz="3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465" y="4893944"/>
            <a:ext cx="4408544" cy="8309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29354" y="260648"/>
            <a:ext cx="6033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Поединок </a:t>
            </a:r>
            <a:r>
              <a:rPr lang="ru-RU" sz="3200" b="1" dirty="0" err="1" smtClean="0">
                <a:solidFill>
                  <a:srgbClr val="C00000"/>
                </a:solidFill>
              </a:rPr>
              <a:t>Пересвета</a:t>
            </a:r>
            <a:r>
              <a:rPr lang="ru-RU" sz="3200" b="1" dirty="0" smtClean="0">
                <a:solidFill>
                  <a:srgbClr val="C00000"/>
                </a:solidFill>
              </a:rPr>
              <a:t> с </a:t>
            </a:r>
            <a:r>
              <a:rPr lang="ru-RU" sz="3200" b="1" dirty="0" err="1" smtClean="0">
                <a:solidFill>
                  <a:srgbClr val="C00000"/>
                </a:solidFill>
              </a:rPr>
              <a:t>Челубеем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1471" y="4893944"/>
            <a:ext cx="44025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Поединок </a:t>
            </a:r>
            <a:r>
              <a:rPr lang="ru-RU" sz="2400" b="1" dirty="0" err="1" smtClean="0"/>
              <a:t>Пересвета</a:t>
            </a:r>
            <a:r>
              <a:rPr lang="ru-RU" sz="2400" b="1" dirty="0" smtClean="0"/>
              <a:t> с </a:t>
            </a:r>
            <a:r>
              <a:rPr lang="ru-RU" sz="2400" b="1" dirty="0" err="1" smtClean="0"/>
              <a:t>Челубеем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9424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1033</Words>
  <Application>Microsoft Office PowerPoint</Application>
  <PresentationFormat>Экран (4:3)</PresentationFormat>
  <Paragraphs>127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Наташа</cp:lastModifiedBy>
  <cp:revision>40</cp:revision>
  <dcterms:created xsi:type="dcterms:W3CDTF">2013-06-03T09:25:50Z</dcterms:created>
  <dcterms:modified xsi:type="dcterms:W3CDTF">2014-10-04T19:24:44Z</dcterms:modified>
</cp:coreProperties>
</file>